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4B2E11-6754-18A7-9B4E-A7D7D9480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333" y="448734"/>
            <a:ext cx="11260667" cy="2760133"/>
          </a:xfrm>
        </p:spPr>
        <p:txBody>
          <a:bodyPr>
            <a:normAutofit fontScale="90000"/>
          </a:bodyPr>
          <a:lstStyle/>
          <a:p>
            <a:r>
              <a:rPr lang="it-IT" dirty="0"/>
              <a:t> 			   </a:t>
            </a:r>
            <a:r>
              <a:rPr lang="it-IT" dirty="0" err="1"/>
              <a:t>lecture</a:t>
            </a:r>
            <a:r>
              <a:rPr lang="it-IT" dirty="0"/>
              <a:t> Series</a:t>
            </a:r>
            <a:br>
              <a:rPr lang="it-IT" dirty="0"/>
            </a:br>
            <a:r>
              <a:rPr lang="it-IT" dirty="0"/>
              <a:t>              </a:t>
            </a:r>
            <a:r>
              <a:rPr lang="it-IT" sz="2800" dirty="0"/>
              <a:t>law of </a:t>
            </a:r>
            <a:r>
              <a:rPr lang="it-IT" sz="2800" dirty="0" err="1"/>
              <a:t>Regional</a:t>
            </a:r>
            <a:r>
              <a:rPr lang="it-IT" sz="2800" dirty="0"/>
              <a:t> Integration Course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> </a:t>
            </a:r>
            <a:br>
              <a:rPr lang="it-IT" dirty="0"/>
            </a:br>
            <a:r>
              <a:rPr lang="it-IT" dirty="0"/>
              <a:t>           </a:t>
            </a:r>
            <a:r>
              <a:rPr lang="it-IT" b="1" dirty="0"/>
              <a:t> International Agreements</a:t>
            </a:r>
            <a:r>
              <a:rPr lang="it-IT" dirty="0"/>
              <a:t/>
            </a:r>
            <a:br>
              <a:rPr lang="it-IT" dirty="0"/>
            </a:br>
            <a:r>
              <a:rPr lang="it-IT" dirty="0">
                <a:solidFill>
                  <a:schemeClr val="accent2"/>
                </a:solidFill>
              </a:rPr>
              <a:t>    by Roberto Reyes </a:t>
            </a:r>
            <a:r>
              <a:rPr lang="it-IT" dirty="0" err="1">
                <a:solidFill>
                  <a:schemeClr val="accent2"/>
                </a:solidFill>
              </a:rPr>
              <a:t>barrera</a:t>
            </a:r>
            <a:r>
              <a:rPr lang="it-IT" dirty="0">
                <a:solidFill>
                  <a:schemeClr val="accent2"/>
                </a:solidFill>
              </a:rPr>
              <a:t> Senior </a:t>
            </a:r>
            <a:r>
              <a:rPr lang="it-IT" dirty="0" err="1">
                <a:solidFill>
                  <a:schemeClr val="accent2"/>
                </a:solidFill>
              </a:rPr>
              <a:t>Diplomat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>    </a:t>
            </a:r>
            <a:r>
              <a:rPr lang="it-IT" dirty="0" err="1"/>
              <a:t>Brussel’s</a:t>
            </a:r>
            <a:r>
              <a:rPr lang="it-IT" dirty="0"/>
              <a:t> </a:t>
            </a:r>
            <a:r>
              <a:rPr lang="it-IT" dirty="0" err="1"/>
              <a:t>Diplomatic</a:t>
            </a:r>
            <a:r>
              <a:rPr lang="it-IT" dirty="0"/>
              <a:t> Academy</a:t>
            </a:r>
            <a:br>
              <a:rPr lang="it-IT" dirty="0"/>
            </a:br>
            <a:r>
              <a:rPr lang="it-IT" b="1" dirty="0"/>
              <a:t>                AULA </a:t>
            </a:r>
            <a:r>
              <a:rPr lang="it-IT" b="1"/>
              <a:t>5    </a:t>
            </a:r>
            <a:r>
              <a:rPr lang="it-IT" smtClean="0"/>
              <a:t>(</a:t>
            </a:r>
            <a:r>
              <a:rPr lang="it-IT" dirty="0"/>
              <a:t>for </a:t>
            </a:r>
            <a:r>
              <a:rPr lang="it-IT" dirty="0" err="1"/>
              <a:t>all</a:t>
            </a:r>
            <a:r>
              <a:rPr lang="it-IT" dirty="0"/>
              <a:t> </a:t>
            </a:r>
            <a:r>
              <a:rPr lang="it-IT" dirty="0" err="1"/>
              <a:t>three</a:t>
            </a:r>
            <a:r>
              <a:rPr lang="it-IT" dirty="0"/>
              <a:t> events)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6442E98-4DA6-3973-D673-BC2B37696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3095096"/>
            <a:ext cx="12098867" cy="3915304"/>
          </a:xfrm>
        </p:spPr>
        <p:txBody>
          <a:bodyPr>
            <a:normAutofit fontScale="92500"/>
          </a:bodyPr>
          <a:lstStyle/>
          <a:p>
            <a:r>
              <a:rPr lang="it-IT" dirty="0"/>
              <a:t>                                          </a:t>
            </a:r>
          </a:p>
          <a:p>
            <a:r>
              <a:rPr lang="it-IT" dirty="0">
                <a:solidFill>
                  <a:schemeClr val="bg1"/>
                </a:solidFill>
              </a:rPr>
              <a:t>Wednesday </a:t>
            </a:r>
            <a:r>
              <a:rPr lang="it-IT" dirty="0" smtClean="0">
                <a:solidFill>
                  <a:schemeClr val="bg1"/>
                </a:solidFill>
              </a:rPr>
              <a:t>23 </a:t>
            </a:r>
            <a:r>
              <a:rPr lang="it-IT" dirty="0" err="1" smtClean="0">
                <a:solidFill>
                  <a:schemeClr val="bg1"/>
                </a:solidFill>
              </a:rPr>
              <a:t>October</a:t>
            </a:r>
            <a:r>
              <a:rPr lang="it-IT" dirty="0" smtClean="0">
                <a:solidFill>
                  <a:schemeClr val="bg1"/>
                </a:solidFill>
              </a:rPr>
              <a:t> 2024</a:t>
            </a:r>
            <a:endParaRPr lang="it-IT" dirty="0">
              <a:solidFill>
                <a:schemeClr val="bg1"/>
              </a:solidFill>
            </a:endParaRPr>
          </a:p>
          <a:p>
            <a:r>
              <a:rPr lang="it-IT" dirty="0" smtClean="0"/>
              <a:t>23 </a:t>
            </a:r>
            <a:r>
              <a:rPr lang="it-IT" dirty="0" err="1" smtClean="0"/>
              <a:t>October</a:t>
            </a:r>
            <a:r>
              <a:rPr lang="it-IT" dirty="0"/>
              <a:t>, </a:t>
            </a:r>
            <a:r>
              <a:rPr lang="it-IT" dirty="0" smtClean="0"/>
              <a:t>2024 </a:t>
            </a:r>
            <a:r>
              <a:rPr lang="it-IT" dirty="0"/>
              <a:t>15.15-17 </a:t>
            </a:r>
            <a:r>
              <a:rPr lang="it-IT" dirty="0" err="1"/>
              <a:t>Regional</a:t>
            </a:r>
            <a:r>
              <a:rPr lang="it-IT" dirty="0"/>
              <a:t> </a:t>
            </a:r>
            <a:r>
              <a:rPr lang="it-IT" dirty="0" err="1"/>
              <a:t>Economic</a:t>
            </a:r>
            <a:r>
              <a:rPr lang="it-IT" dirty="0"/>
              <a:t> Integration: general </a:t>
            </a:r>
            <a:r>
              <a:rPr lang="it-IT" dirty="0" err="1"/>
              <a:t>principles</a:t>
            </a:r>
            <a:r>
              <a:rPr lang="it-IT" dirty="0"/>
              <a:t> of International and </a:t>
            </a:r>
            <a:r>
              <a:rPr lang="it-IT" dirty="0" err="1"/>
              <a:t>Regional</a:t>
            </a:r>
            <a:r>
              <a:rPr lang="it-IT" dirty="0"/>
              <a:t> Trade Agreements</a:t>
            </a:r>
          </a:p>
          <a:p>
            <a:r>
              <a:rPr lang="it-IT" dirty="0" smtClean="0"/>
              <a:t>24 </a:t>
            </a:r>
            <a:r>
              <a:rPr lang="it-IT" dirty="0" err="1" smtClean="0"/>
              <a:t>october</a:t>
            </a:r>
            <a:r>
              <a:rPr lang="it-IT" dirty="0"/>
              <a:t>, </a:t>
            </a:r>
            <a:r>
              <a:rPr lang="it-IT" dirty="0" smtClean="0"/>
              <a:t>2024 </a:t>
            </a:r>
            <a:r>
              <a:rPr lang="it-IT" dirty="0"/>
              <a:t>17-18-30 </a:t>
            </a:r>
            <a:r>
              <a:rPr lang="it-IT" dirty="0" err="1"/>
              <a:t>regional</a:t>
            </a:r>
            <a:r>
              <a:rPr lang="it-IT" dirty="0"/>
              <a:t> Integration in the Americas: The case of NAFTA, USMCA and MERSOSUR</a:t>
            </a:r>
          </a:p>
          <a:p>
            <a:r>
              <a:rPr lang="it-IT" dirty="0" err="1">
                <a:solidFill>
                  <a:schemeClr val="bg1"/>
                </a:solidFill>
              </a:rPr>
              <a:t>Thursday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smtClean="0">
                <a:solidFill>
                  <a:schemeClr val="bg1"/>
                </a:solidFill>
              </a:rPr>
              <a:t>24 </a:t>
            </a:r>
            <a:r>
              <a:rPr lang="it-IT" dirty="0" err="1" smtClean="0">
                <a:solidFill>
                  <a:schemeClr val="bg1"/>
                </a:solidFill>
              </a:rPr>
              <a:t>October</a:t>
            </a:r>
            <a:r>
              <a:rPr lang="it-IT" dirty="0" smtClean="0">
                <a:solidFill>
                  <a:schemeClr val="bg1"/>
                </a:solidFill>
              </a:rPr>
              <a:t> 2024</a:t>
            </a:r>
            <a:endParaRPr lang="it-IT" dirty="0">
              <a:solidFill>
                <a:schemeClr val="bg1"/>
              </a:solidFill>
            </a:endParaRPr>
          </a:p>
          <a:p>
            <a:r>
              <a:rPr lang="it-IT" dirty="0"/>
              <a:t>9.15-11 </a:t>
            </a:r>
            <a:r>
              <a:rPr lang="it-IT" dirty="0" err="1"/>
              <a:t>Debate</a:t>
            </a:r>
            <a:r>
              <a:rPr lang="it-IT" dirty="0"/>
              <a:t> on </a:t>
            </a:r>
            <a:r>
              <a:rPr lang="it-IT" dirty="0" err="1"/>
              <a:t>Multilateral</a:t>
            </a:r>
            <a:r>
              <a:rPr lang="it-IT" dirty="0"/>
              <a:t> Trade System versus the </a:t>
            </a:r>
            <a:r>
              <a:rPr lang="it-IT" dirty="0" err="1"/>
              <a:t>Regional</a:t>
            </a:r>
            <a:r>
              <a:rPr lang="it-IT" dirty="0"/>
              <a:t> Trade Agreements</a:t>
            </a:r>
          </a:p>
          <a:p>
            <a:endParaRPr lang="it-IT" dirty="0"/>
          </a:p>
          <a:p>
            <a:r>
              <a:rPr lang="it-IT" dirty="0"/>
              <a:t> </a:t>
            </a:r>
            <a:r>
              <a:rPr lang="it-IT" dirty="0" err="1"/>
              <a:t>Hosted</a:t>
            </a:r>
            <a:r>
              <a:rPr lang="it-IT" dirty="0"/>
              <a:t> by Prof. Katarzyna Gromek-Broc</a:t>
            </a:r>
          </a:p>
        </p:txBody>
      </p:sp>
    </p:spTree>
    <p:extLst>
      <p:ext uri="{BB962C8B-B14F-4D97-AF65-F5344CB8AC3E}">
        <p14:creationId xmlns:p14="http://schemas.microsoft.com/office/powerpoint/2010/main" val="2541945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36</TotalTime>
  <Words>106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Tw Cen MT</vt:lpstr>
      <vt:lpstr>Circuito</vt:lpstr>
      <vt:lpstr>       lecture Series               law of Regional Integration Course               International Agreements     by Roberto Reyes barrera Senior Diplomat     Brussel’s Diplomatic Academy                 AULA 5    (for all three events)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Series               law of Regional Integration Course               International Agreements     by Roberto Reyes barrera Senior Diplomat     Brussel’s Diplomatic Academy         AULA 5        (for all three events)</dc:title>
  <dc:creator>Katarzyna Gromek-Broc</dc:creator>
  <cp:lastModifiedBy>Katarzyna</cp:lastModifiedBy>
  <cp:revision>5</cp:revision>
  <cp:lastPrinted>2024-10-18T14:46:14Z</cp:lastPrinted>
  <dcterms:created xsi:type="dcterms:W3CDTF">2023-10-20T14:06:58Z</dcterms:created>
  <dcterms:modified xsi:type="dcterms:W3CDTF">2024-10-18T14:51:39Z</dcterms:modified>
</cp:coreProperties>
</file>